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8" r:id="rId2"/>
    <p:sldId id="269" r:id="rId3"/>
    <p:sldId id="270" r:id="rId4"/>
    <p:sldId id="288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81" r:id="rId13"/>
    <p:sldId id="282" r:id="rId14"/>
    <p:sldId id="283" r:id="rId15"/>
    <p:sldId id="284" r:id="rId16"/>
    <p:sldId id="279" r:id="rId17"/>
    <p:sldId id="287" r:id="rId18"/>
    <p:sldId id="285" r:id="rId19"/>
    <p:sldId id="286" r:id="rId20"/>
    <p:sldId id="280" r:id="rId21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2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CC0000"/>
    <a:srgbClr val="16F1F6"/>
    <a:srgbClr val="003300"/>
    <a:srgbClr val="FF00FF"/>
    <a:srgbClr val="800080"/>
    <a:srgbClr val="003366"/>
    <a:srgbClr val="800000"/>
    <a:srgbClr val="FFCC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48" autoAdjust="0"/>
    <p:restoredTop sz="94660"/>
  </p:normalViewPr>
  <p:slideViewPr>
    <p:cSldViewPr>
      <p:cViewPr varScale="1">
        <p:scale>
          <a:sx n="117" d="100"/>
          <a:sy n="117" d="100"/>
        </p:scale>
        <p:origin x="-15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CB95CD3-7350-47C9-BDED-54A92EDF3BDA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11755C96-F7C0-43D2-869E-FB5DA7159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325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10ECA-74CE-425D-8C97-00C2AA0D6F4F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42437-60A7-4EB6-9092-C49185F77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6BCEC-2161-4694-8A92-61863C5584A5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C2B49-A4EF-49CC-846F-AB1A8365D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61699-1912-48E0-B43C-ABD3B9B4D530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293E4-45BD-40D6-ADAB-E8F9E7D3A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6FC0-A282-4E80-95E9-808F3C17A341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F34E7-5816-4757-A9ED-92A38821A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8C3F7-4A6C-4C2D-8DBB-EFB26D1A0A3B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DE237-4BBA-45A3-B9F3-0D1E1BE83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C4A45-6707-4C22-9945-3080E7B3C79F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DF970-829E-40EA-B27F-EB13ACC1F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6194-B8E3-413F-AB87-9B2C6854E114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F9BEC-4C16-4DE7-8DCE-C3BDB10C6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A97C5-1721-43AE-8B63-EB321347DFDA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BE85-3135-4566-B710-32C2C2768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4D58-D351-4B34-9BAF-EE42612B2212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06F99-E0A0-44E4-B00B-30B5AAB21B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DA61-84F3-44EC-954E-3F226A74B5FE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147B-899B-4568-BF52-DC7E4086A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84C3-6ED3-4CE9-93D4-89702F7A0805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76E34-ED22-4DCF-B6AE-881973AD7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 bwMode="auto">
          <a:xfrm>
            <a:off x="71438" y="7143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E3E898-51FE-42F4-BFCD-E32481B38765}" type="datetimeFigureOut">
              <a:rPr lang="ru-RU"/>
              <a:pPr>
                <a:defRPr/>
              </a:pPr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 advClick="0" advTm="10000"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772816"/>
            <a:ext cx="7920880" cy="187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b="1" dirty="0" err="1" smtClean="0">
                <a:ln w="0"/>
                <a:solidFill>
                  <a:srgbClr val="FF0000"/>
                </a:solidFill>
                <a:latin typeface="Bookman Old Style" panose="02050604050505020204" pitchFamily="18" charset="0"/>
              </a:rPr>
              <a:t>Ивженко</a:t>
            </a:r>
            <a:r>
              <a:rPr lang="ru-RU" sz="5400" b="1" dirty="0" smtClean="0">
                <a:ln w="0"/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ru-RU" sz="5400" b="1" dirty="0" smtClean="0">
                <a:ln w="0"/>
                <a:solidFill>
                  <a:srgbClr val="FF0000"/>
                </a:solidFill>
                <a:latin typeface="Bookman Old Style" panose="02050604050505020204" pitchFamily="18" charset="0"/>
              </a:rPr>
              <a:t>Анна </a:t>
            </a:r>
            <a:r>
              <a:rPr lang="ru-RU" sz="5400" b="1" dirty="0" err="1" smtClean="0">
                <a:ln w="0"/>
                <a:solidFill>
                  <a:srgbClr val="FF0000"/>
                </a:solidFill>
                <a:latin typeface="Bookman Old Style" panose="02050604050505020204" pitchFamily="18" charset="0"/>
              </a:rPr>
              <a:t>Нодарьевна</a:t>
            </a:r>
            <a:endParaRPr lang="ru-RU" sz="5400" b="1" dirty="0">
              <a:ln w="0"/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840" y="4437112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Воспитатель</a:t>
            </a:r>
          </a:p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 МБДОУ д/с №6 «Сказка»</a:t>
            </a:r>
          </a:p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 г. Ипатово</a:t>
            </a:r>
            <a:endParaRPr lang="ru-RU" sz="2800" b="1" dirty="0">
              <a:solidFill>
                <a:srgbClr val="008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Детская музка - из к.ф. Усатый нянь, весёлая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67301" y="6237312"/>
            <a:ext cx="442570" cy="4425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86" y="4005064"/>
            <a:ext cx="2447925" cy="2047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404082">
            <a:off x="7260007" y="4770979"/>
            <a:ext cx="38012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А</a:t>
            </a:r>
          </a:p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Н</a:t>
            </a:r>
          </a:p>
          <a:p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40877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71">
        <p:wipe/>
      </p:transition>
    </mc:Choice>
    <mc:Fallback xmlns="">
      <p:transition spd="slow" advClick="0" advTm="2971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7344816" cy="201622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/>
            <a:r>
              <a:rPr lang="ru-RU" sz="1600" b="1" i="1" dirty="0">
                <a:solidFill>
                  <a:srgbClr val="008000"/>
                </a:solidFill>
                <a:latin typeface="Bookman Old Style" panose="02050604050505020204" pitchFamily="18" charset="0"/>
              </a:rPr>
              <a:t>Каждый из воспитателей избирает свои ориентиры и направления в работе. Поиск собственных решений труден. И перед каждым новым рабочим днём я всегда размышляю: как сделать деятельность детей интересней и эффективней, увлечь, заинтересовать.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6768752" cy="3812711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16116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1046">
        <p14:reveal/>
      </p:transition>
    </mc:Choice>
    <mc:Fallback xmlns="">
      <p:transition spd="slow" advClick="0" advTm="110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02536"/>
            <a:ext cx="2969030" cy="259254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              Особое внимание </a:t>
            </a:r>
            <a:r>
              <a:rPr lang="ru-RU" sz="16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уделяю активному участию каждого ребёнка </a:t>
            </a:r>
            <a:endParaRPr lang="ru-RU" sz="1600" b="1" i="1" dirty="0" smtClean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r>
              <a:rPr lang="ru-RU" sz="16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 </a:t>
            </a:r>
            <a:r>
              <a:rPr lang="ru-RU" sz="16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образовательной деятельности, развитию его воображения, логики мышления и фантазии.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855" y="695894"/>
            <a:ext cx="4618927" cy="2665443"/>
          </a:xfrm>
          <a:prstGeom prst="round2Diag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05179"/>
            <a:ext cx="4998216" cy="2811497"/>
          </a:xfrm>
          <a:prstGeom prst="round2Diag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222" y="4054393"/>
            <a:ext cx="1417323" cy="1828804"/>
          </a:xfrm>
          <a:prstGeom prst="rect">
            <a:avLst/>
          </a:prstGeom>
        </p:spPr>
      </p:pic>
      <p:sp>
        <p:nvSpPr>
          <p:cNvPr id="6" name="Круговая стрелка 5"/>
          <p:cNvSpPr/>
          <p:nvPr/>
        </p:nvSpPr>
        <p:spPr>
          <a:xfrm rot="2362306">
            <a:off x="7209198" y="4642479"/>
            <a:ext cx="1642007" cy="151060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667245"/>
              <a:gd name="adj5" fmla="val 12500"/>
            </a:avLst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1569">
        <p14:reveal/>
      </p:transition>
    </mc:Choice>
    <mc:Fallback xmlns="">
      <p:transition spd="slow" advClick="0" advTm="115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2040" y="548680"/>
            <a:ext cx="3672408" cy="442405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592" y="1700808"/>
            <a:ext cx="3672408" cy="455374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128" y="3501008"/>
            <a:ext cx="4299744" cy="260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340">
        <p14:reveal/>
      </p:transition>
    </mc:Choice>
    <mc:Fallback xmlns="">
      <p:transition spd="slow" advClick="0" advTm="33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89" y="404664"/>
            <a:ext cx="5326785" cy="300047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89" y="3405142"/>
            <a:ext cx="5339020" cy="300737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/>
          <a:stretch/>
        </p:blipFill>
        <p:spPr>
          <a:xfrm>
            <a:off x="7236296" y="1904903"/>
            <a:ext cx="1656184" cy="270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1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747">
        <p14:reveal/>
      </p:transition>
    </mc:Choice>
    <mc:Fallback xmlns="">
      <p:transition spd="slow" advClick="0" advTm="57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50" y="260648"/>
            <a:ext cx="4266000" cy="2844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6" y="3212976"/>
            <a:ext cx="4277094" cy="285139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50" y="3212976"/>
            <a:ext cx="4266000" cy="2844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0"/>
          <a:stretch/>
        </p:blipFill>
        <p:spPr>
          <a:xfrm>
            <a:off x="192055" y="251351"/>
            <a:ext cx="4573221" cy="2844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31362"/>
          <a:stretch/>
        </p:blipFill>
        <p:spPr>
          <a:xfrm>
            <a:off x="3563888" y="2708920"/>
            <a:ext cx="2088232" cy="1319186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4017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1552">
        <p14:reveal/>
      </p:transition>
    </mc:Choice>
    <mc:Fallback xmlns="">
      <p:transition spd="slow" advClick="0" advTm="115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22" y="3377962"/>
            <a:ext cx="5212071" cy="293179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48680"/>
            <a:ext cx="5340085" cy="300379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42" b="9907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2808312" cy="2808312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14303" y="3041433"/>
            <a:ext cx="4129697" cy="36938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12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349">
        <p14:reveal/>
      </p:transition>
    </mc:Choice>
    <mc:Fallback xmlns="">
      <p:transition spd="slow" advClick="0" advTm="53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4341" y="476672"/>
            <a:ext cx="6768752" cy="259228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/>
            <a:r>
              <a:rPr lang="ru-RU" i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         Самое </a:t>
            </a:r>
            <a:r>
              <a:rPr lang="ru-RU" i="1" dirty="0">
                <a:solidFill>
                  <a:srgbClr val="008000"/>
                </a:solidFill>
                <a:latin typeface="Bookman Old Style" panose="02050604050505020204" pitchFamily="18" charset="0"/>
              </a:rPr>
              <a:t>главное в нашей профессии - любить детей, любить просто так, ни за что, отдавать им своё сердце. Для меня моя профессия - это возможность постоянно находиться в мире детства, в мире сказки и фантазии</a:t>
            </a:r>
            <a:r>
              <a:rPr lang="ru-RU" i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.. </a:t>
            </a:r>
            <a:endParaRPr lang="ru-RU" i="1" dirty="0">
              <a:solidFill>
                <a:srgbClr val="008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8" descr="DSCN31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086" y="2780928"/>
            <a:ext cx="2819400" cy="2114550"/>
          </a:xfrm>
          <a:prstGeom prst="round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&amp;Vcy;&amp;ncy;&amp;icy;&amp;mcy;&amp;acy;&amp;ncy;&amp;icy;&amp;iecy;. &amp;Vcy; 11 &amp;kcy;&amp;vcy;&amp;acy;&amp;rcy;&amp;tcy;&amp;acy;&amp;lcy;&amp;iecy; &amp;vcy; &amp;pcy;&amp;rcy;&amp;ocy;&amp;dcy;&amp;acy;&amp;zhcy;&amp;iecy; &amp;ocy;&amp;scy;&amp;tcy;&amp;acy;&amp;lcy;&amp;ocy;&amp;scy;&amp;softcy; &amp;chcy;&amp;ucy;&amp;tcy;&amp;softcy; &amp;b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57400"/>
            <a:ext cx="2592288" cy="19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0" descr="&amp;Ncy;&amp;ocy;&amp;vcy;&amp;ocy;&amp;scy;&amp;tcy;&amp;icy; &amp;Ocy;&amp;mcy;&amp;scy;&amp;kcy;&amp;acy;: &amp;scy;&amp;vcy;&amp;iecy;&amp;zhcy;&amp;icy;&amp;iecy; &amp;ncy;&amp;ocy;&amp;vcy;&amp;ocy;&amp;scy;&amp;tcy;&amp;icy; &amp;dcy;&amp;ncy;&amp;yacy;, &amp;scy;&amp;ocy;&amp;bcy;&amp;ycy;&amp;tcy;&amp;icy;&amp;yacy;, &amp;pcy;&amp;rcy;&amp;ocy;&amp;icy;&amp;scy;&amp;shcy;&amp;iecy;&amp;scy;&amp;tcy;&amp;vcy;&amp;icy;&amp;y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072950"/>
            <a:ext cx="2890270" cy="2256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8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211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9192">
        <p14:reveal/>
      </p:transition>
    </mc:Choice>
    <mc:Fallback xmlns="">
      <p:transition spd="slow" advClick="0" advTm="91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548680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    </a:t>
            </a:r>
            <a:r>
              <a:rPr lang="ru-RU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Особо </a:t>
            </a:r>
            <a:r>
              <a:rPr lang="ru-RU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я осознаю значимость профессии воспитателя, когда вижу распахнутые навстречу глаза детей; глаза, жадно ловящие каждое моё слово, мой взгляд и жест; глаза, готовые вместить в себя </a:t>
            </a:r>
            <a:r>
              <a:rPr lang="ru-RU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мир. Глядя </a:t>
            </a:r>
            <a:r>
              <a:rPr lang="ru-RU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в эти детские глаза, я понимаю, что я нужна им, что я для них - целая вселенная, что именно я закладываю </a:t>
            </a:r>
            <a:r>
              <a:rPr lang="ru-RU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росток.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17" y="2616324"/>
            <a:ext cx="2868470" cy="3600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04" y="2630551"/>
            <a:ext cx="4716482" cy="36000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41026601"/>
      </p:ext>
    </p:extLst>
  </p:cSld>
  <p:clrMapOvr>
    <a:masterClrMapping/>
  </p:clrMapOvr>
  <p:transition spd="med" advClick="0" advTm="20030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581128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Чтобы </a:t>
            </a:r>
            <a:r>
              <a:rPr lang="ru-RU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приобрести опыт и найти что - то новое, приходится много работать, искать, не бояться ошибиться. А это сложно. Только в словаре слово «победа» стоит перед словом «работа», а в жизни - всё наоборот.</a:t>
            </a:r>
            <a:br>
              <a:rPr lang="ru-RU" i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endParaRPr lang="ru-RU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3" descr="C:\Users\Сказка 6\Desktop\старший воспитатель\ФОТО\11гр фото\IMG_00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r="13483"/>
          <a:stretch/>
        </p:blipFill>
        <p:spPr bwMode="auto">
          <a:xfrm>
            <a:off x="4558309" y="548680"/>
            <a:ext cx="4104457" cy="3159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Сказка 6\Desktop\старший воспитатель\ФОТО\11гр фото\IMG_0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1" r="7143"/>
          <a:stretch/>
        </p:blipFill>
        <p:spPr bwMode="auto">
          <a:xfrm>
            <a:off x="539552" y="1484784"/>
            <a:ext cx="4248472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533938"/>
      </p:ext>
    </p:extLst>
  </p:cSld>
  <p:clrMapOvr>
    <a:masterClrMapping/>
  </p:clrMapOvr>
  <p:transition spd="med" advClick="0" advTm="12610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548681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А мои профессиональные достижения дают ощущение личного роста, самоуважения, гордости за </a:t>
            </a:r>
            <a:r>
              <a:rPr lang="ru-RU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мои маленькие успехи.</a:t>
            </a:r>
            <a:endParaRPr lang="ru-RU" dirty="0"/>
          </a:p>
        </p:txBody>
      </p:sp>
      <p:pic>
        <p:nvPicPr>
          <p:cNvPr id="1026" name="Picture 2" descr="F:\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9"/>
            <a:ext cx="252028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Сказка 6\Desktop\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36104"/>
            <a:ext cx="241406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казка 6\Desktop\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9"/>
            <a:ext cx="2554490" cy="352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03243"/>
      </p:ext>
    </p:extLst>
  </p:cSld>
  <p:clrMapOvr>
    <a:masterClrMapping/>
  </p:clrMapOvr>
  <p:transition spd="med" advClick="0" advTm="11499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96752"/>
            <a:ext cx="3388024" cy="4796458"/>
          </a:xfrm>
          <a:prstGeom prst="rect">
            <a:avLst/>
          </a:prstGeom>
          <a:ln w="38100">
            <a:solidFill>
              <a:srgbClr val="CC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725132" y="1382857"/>
            <a:ext cx="4176464" cy="468052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ru-RU" sz="2000" b="1" i="1" dirty="0">
                <a:solidFill>
                  <a:srgbClr val="CC0000"/>
                </a:solidFill>
                <a:latin typeface="Bookman Old Style" panose="02050604050505020204" pitchFamily="18" charset="0"/>
              </a:rPr>
              <a:t>На свете есть много разных профессий. </a:t>
            </a:r>
            <a:endParaRPr lang="ru-RU" sz="2000" b="1" i="1" dirty="0" smtClean="0">
              <a:solidFill>
                <a:srgbClr val="CC0000"/>
              </a:solidFill>
              <a:latin typeface="Bookman Old Style" panose="02050604050505020204" pitchFamily="18" charset="0"/>
            </a:endParaRPr>
          </a:p>
          <a:p>
            <a:r>
              <a:rPr lang="ru-RU" sz="2000" b="1" i="1" dirty="0" smtClean="0">
                <a:solidFill>
                  <a:srgbClr val="CC0000"/>
                </a:solidFill>
                <a:latin typeface="Bookman Old Style" panose="02050604050505020204" pitchFamily="18" charset="0"/>
              </a:rPr>
              <a:t>И </a:t>
            </a:r>
            <a:r>
              <a:rPr lang="ru-RU" sz="2000" b="1" i="1" dirty="0">
                <a:solidFill>
                  <a:srgbClr val="CC0000"/>
                </a:solidFill>
                <a:latin typeface="Bookman Old Style" panose="02050604050505020204" pitchFamily="18" charset="0"/>
              </a:rPr>
              <a:t>в каждом есть </a:t>
            </a:r>
            <a:endParaRPr lang="ru-RU" sz="2000" b="1" i="1" dirty="0" smtClean="0">
              <a:solidFill>
                <a:srgbClr val="CC0000"/>
              </a:solidFill>
              <a:latin typeface="Bookman Old Style" panose="02050604050505020204" pitchFamily="18" charset="0"/>
            </a:endParaRPr>
          </a:p>
          <a:p>
            <a:r>
              <a:rPr lang="ru-RU" sz="2000" b="1" i="1" dirty="0" smtClean="0">
                <a:solidFill>
                  <a:srgbClr val="CC0000"/>
                </a:solidFill>
                <a:latin typeface="Bookman Old Style" panose="02050604050505020204" pitchFamily="18" charset="0"/>
              </a:rPr>
              <a:t>прелесть </a:t>
            </a:r>
            <a:r>
              <a:rPr lang="ru-RU" sz="2000" b="1" i="1" dirty="0">
                <a:solidFill>
                  <a:srgbClr val="CC0000"/>
                </a:solidFill>
                <a:latin typeface="Bookman Old Style" panose="02050604050505020204" pitchFamily="18" charset="0"/>
              </a:rPr>
              <a:t>своя. </a:t>
            </a:r>
            <a:endParaRPr lang="ru-RU" sz="2000" b="1" i="1" dirty="0" smtClean="0">
              <a:solidFill>
                <a:srgbClr val="CC0000"/>
              </a:solidFill>
              <a:latin typeface="Bookman Old Style" panose="02050604050505020204" pitchFamily="18" charset="0"/>
            </a:endParaRPr>
          </a:p>
          <a:p>
            <a:r>
              <a:rPr lang="ru-RU" sz="2000" b="1" i="1" dirty="0" smtClean="0">
                <a:solidFill>
                  <a:srgbClr val="CC0000"/>
                </a:solidFill>
                <a:latin typeface="Bookman Old Style" panose="02050604050505020204" pitchFamily="18" charset="0"/>
              </a:rPr>
              <a:t>Но </a:t>
            </a:r>
            <a:r>
              <a:rPr lang="ru-RU" sz="2000" b="1" i="1" dirty="0">
                <a:solidFill>
                  <a:srgbClr val="CC0000"/>
                </a:solidFill>
                <a:latin typeface="Bookman Old Style" panose="02050604050505020204" pitchFamily="18" charset="0"/>
              </a:rPr>
              <a:t>нет благородней, </a:t>
            </a:r>
            <a:r>
              <a:rPr lang="ru-RU" sz="2000" b="1" i="1" dirty="0" err="1" smtClean="0">
                <a:solidFill>
                  <a:srgbClr val="CC0000"/>
                </a:solidFill>
                <a:latin typeface="Bookman Old Style" panose="02050604050505020204" pitchFamily="18" charset="0"/>
              </a:rPr>
              <a:t>нежней</a:t>
            </a:r>
            <a:r>
              <a:rPr lang="ru-RU" sz="2000" b="1" i="1" dirty="0" smtClean="0">
                <a:solidFill>
                  <a:srgbClr val="CC0000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i="1" dirty="0">
                <a:solidFill>
                  <a:srgbClr val="CC0000"/>
                </a:solidFill>
                <a:latin typeface="Bookman Old Style" panose="02050604050505020204" pitchFamily="18" charset="0"/>
              </a:rPr>
              <a:t>и чудесней, чем та, кем работаю я</a:t>
            </a:r>
            <a:r>
              <a:rPr lang="ru-RU" sz="2000" b="1" i="1" dirty="0" smtClean="0">
                <a:solidFill>
                  <a:srgbClr val="CC0000"/>
                </a:solidFill>
                <a:latin typeface="Bookman Old Style" panose="02050604050505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076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298">
        <p14:reveal/>
      </p:transition>
    </mc:Choice>
    <mc:Fallback xmlns="">
      <p:transition spd="slow" advClick="0" advTm="5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78971"/>
            <a:ext cx="6480720" cy="3384376"/>
          </a:xfrm>
          <a:prstGeom prst="rect">
            <a:avLst/>
          </a:prstGeom>
        </p:spPr>
        <p:txBody>
          <a:bodyPr wrap="none">
            <a:prstTxWarp prst="textCascadeUp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 </a:t>
            </a:r>
            <a:r>
              <a:rPr lang="ru-RU" sz="40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Спасибо </a:t>
            </a:r>
          </a:p>
          <a:p>
            <a:r>
              <a:rPr lang="ru-RU" sz="40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     за </a:t>
            </a:r>
          </a:p>
          <a:p>
            <a:r>
              <a:rPr lang="ru-RU" sz="40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внимание</a:t>
            </a:r>
            <a:r>
              <a:rPr lang="ru-RU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!</a:t>
            </a:r>
          </a:p>
        </p:txBody>
      </p:sp>
      <p:pic>
        <p:nvPicPr>
          <p:cNvPr id="3" name="Picture 2" descr="&amp;Pcy;&amp;ocy;&amp;rcy;&amp;tcy;&amp;rcy;&amp;iecy;&amp;tcy; &amp;mcy;&amp;acy;&amp;lcy;&amp;softcy;&amp;chcy;&amp;icy;&amp;kcy;&amp;acy; 2 &amp;gcy;&amp;ocy;&amp;dcy;&amp;ocy;&amp;mcy;, &amp;lcy;&amp;iecy;&amp;zhcy;&amp;acy; &amp;ncy;&amp;acy; &amp;pcy;&amp;ocy;&amp;lcy;&amp;ucy; - &amp;Scy;&amp;tcy;&amp;ocy;&amp;kcy;&amp;ocy;&amp;vcy;&amp;ocy;&amp;iecy; &amp;fcy;&amp;ocy;&amp;tcy;&amp;ocy; Igor Klimov #59597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751774"/>
            <a:ext cx="2594248" cy="2223145"/>
          </a:xfrm>
          <a:prstGeom prst="flowChartPunchedTape">
            <a:avLst/>
          </a:prstGeom>
          <a:noFill/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9063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881">
        <p14:reveal/>
      </p:transition>
    </mc:Choice>
    <mc:Fallback xmlns="">
      <p:transition spd="slow" advClick="0" advTm="38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7984" y="1700808"/>
            <a:ext cx="4104456" cy="403941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 - современный воспитатель…Я уверена, что вы согласитесь со мной, что воспитатель - это первый, после мамы, учитель, который встречается детям на их жизненном пути. </a:t>
            </a:r>
            <a:endParaRPr lang="ru-RU" b="1" i="1" dirty="0">
              <a:solidFill>
                <a:srgbClr val="008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7" name="Picture 3" descr="C:\Users\Сказка 6\Desktop\IMG_20191202_1108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54760"/>
            <a:ext cx="3845296" cy="3785466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34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838">
        <p14:reveal/>
      </p:transition>
    </mc:Choice>
    <mc:Fallback xmlns="">
      <p:transition spd="slow" advClick="0" advTm="68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казка 6\Desktop\IMG_20191202_1100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36" y="3068960"/>
            <a:ext cx="3168351" cy="324036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412776"/>
            <a:ext cx="3925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Воспитатели - люди, которые в душе всегда остаются детьми. Иначе дети не примут, не пустят их в свой мир.</a:t>
            </a:r>
            <a:endParaRPr lang="ru-RU" b="1" i="1" dirty="0">
              <a:solidFill>
                <a:srgbClr val="008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2" name="Picture 4" descr="C:\Users\Сказка 6\Desktop\IMG_20191202_1102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064" y="443944"/>
            <a:ext cx="2843327" cy="2490949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казка 6\Desktop\IMG_20191202_1106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5616" y="2999135"/>
            <a:ext cx="3240360" cy="3294394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82513"/>
      </p:ext>
    </p:extLst>
  </p:cSld>
  <p:clrMapOvr>
    <a:masterClrMapping/>
  </p:clrMapOvr>
  <p:transition spd="med" advClick="0" advTm="10087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7" y="4581128"/>
            <a:ext cx="7462987" cy="18373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Как всё живое тянется к доброму, светлому, так и наши дети любят тех, кто проявляет о них материнскую заботу, чьи руки согревают их своим теплом. Я стараюсь создать для своих детей атмосферу любви и радости, сделать их жизнь интересной и содержательной.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222" y="620688"/>
            <a:ext cx="6598891" cy="3717032"/>
          </a:xfrm>
          <a:prstGeom prst="round2DiagRect">
            <a:avLst/>
          </a:prstGeom>
          <a:ln w="38100" cmpd="dbl">
            <a:solidFill>
              <a:srgbClr val="16F1F6"/>
            </a:solidFill>
          </a:ln>
        </p:spPr>
      </p:pic>
    </p:spTree>
    <p:extLst>
      <p:ext uri="{BB962C8B-B14F-4D97-AF65-F5344CB8AC3E}">
        <p14:creationId xmlns:p14="http://schemas.microsoft.com/office/powerpoint/2010/main" val="17082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3603">
        <p14:reveal/>
      </p:transition>
    </mc:Choice>
    <mc:Fallback xmlns="">
      <p:transition spd="slow" advClick="0" advTm="136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01865"/>
            <a:ext cx="2592288" cy="4602120"/>
          </a:xfrm>
          <a:prstGeom prst="roundRect">
            <a:avLst/>
          </a:prstGeom>
          <a:ln w="38100">
            <a:solidFill>
              <a:srgbClr val="CC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755576" y="980728"/>
            <a:ext cx="4896544" cy="52443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b="1" i="1" dirty="0" smtClean="0">
                <a:solidFill>
                  <a:srgbClr val="CC0000"/>
                </a:solidFill>
                <a:latin typeface="Bookman Old Style" panose="02050604050505020204" pitchFamily="18" charset="0"/>
              </a:rPr>
              <a:t>Мир детства сладостен и тонок, </a:t>
            </a:r>
          </a:p>
          <a:p>
            <a:r>
              <a:rPr lang="ru-RU" b="1" i="1" dirty="0" smtClean="0">
                <a:solidFill>
                  <a:srgbClr val="CC0000"/>
                </a:solidFill>
                <a:latin typeface="Bookman Old Style" panose="02050604050505020204" pitchFamily="18" charset="0"/>
              </a:rPr>
              <a:t>Как флейты плавающей звук.</a:t>
            </a:r>
          </a:p>
          <a:p>
            <a:r>
              <a:rPr lang="ru-RU" b="1" i="1" dirty="0" smtClean="0">
                <a:solidFill>
                  <a:srgbClr val="CC0000"/>
                </a:solidFill>
                <a:latin typeface="Bookman Old Style" panose="02050604050505020204" pitchFamily="18" charset="0"/>
              </a:rPr>
              <a:t>Пока смеётся мне ребенок,</a:t>
            </a:r>
          </a:p>
          <a:p>
            <a:r>
              <a:rPr lang="ru-RU" b="1" i="1" dirty="0" smtClean="0">
                <a:solidFill>
                  <a:srgbClr val="CC0000"/>
                </a:solidFill>
                <a:latin typeface="Bookman Old Style" panose="02050604050505020204" pitchFamily="18" charset="0"/>
              </a:rPr>
              <a:t>Я знаю, что не зря живу.</a:t>
            </a:r>
          </a:p>
          <a:p>
            <a:r>
              <a:rPr lang="ru-RU" b="1" i="1" dirty="0" smtClean="0">
                <a:solidFill>
                  <a:srgbClr val="CC0000"/>
                </a:solidFill>
                <a:latin typeface="Bookman Old Style" panose="02050604050505020204" pitchFamily="18" charset="0"/>
              </a:rPr>
              <a:t>Вхожу в притихший детский сад:</a:t>
            </a:r>
          </a:p>
          <a:p>
            <a:r>
              <a:rPr lang="ru-RU" b="1" i="1" dirty="0" smtClean="0">
                <a:solidFill>
                  <a:srgbClr val="CC0000"/>
                </a:solidFill>
                <a:latin typeface="Bookman Old Style" panose="02050604050505020204" pitchFamily="18" charset="0"/>
              </a:rPr>
              <a:t>Иду сюда не для карьеры-</a:t>
            </a:r>
          </a:p>
          <a:p>
            <a:r>
              <a:rPr lang="ru-RU" b="1" i="1" dirty="0" smtClean="0">
                <a:solidFill>
                  <a:srgbClr val="CC0000"/>
                </a:solidFill>
                <a:latin typeface="Bookman Old Style" panose="02050604050505020204" pitchFamily="18" charset="0"/>
              </a:rPr>
              <a:t>Здесь каждый мне ребенок рад</a:t>
            </a:r>
          </a:p>
          <a:p>
            <a:r>
              <a:rPr lang="ru-RU" b="1" i="1" dirty="0" smtClean="0">
                <a:solidFill>
                  <a:srgbClr val="CC0000"/>
                </a:solidFill>
                <a:latin typeface="Bookman Old Style" panose="02050604050505020204" pitchFamily="18" charset="0"/>
              </a:rPr>
              <a:t>Быть в гуще детских впечатлений…</a:t>
            </a:r>
          </a:p>
          <a:p>
            <a:r>
              <a:rPr lang="ru-RU" b="1" i="1" dirty="0" smtClean="0">
                <a:solidFill>
                  <a:srgbClr val="CC0000"/>
                </a:solidFill>
                <a:latin typeface="Bookman Old Style" panose="02050604050505020204" pitchFamily="18" charset="0"/>
              </a:rPr>
              <a:t>И так на протяженье лет.</a:t>
            </a:r>
          </a:p>
          <a:p>
            <a:r>
              <a:rPr lang="ru-RU" b="1" i="1" dirty="0" smtClean="0">
                <a:solidFill>
                  <a:srgbClr val="CC0000"/>
                </a:solidFill>
                <a:latin typeface="Bookman Old Style" panose="02050604050505020204" pitchFamily="18" charset="0"/>
              </a:rPr>
              <a:t>Судьба моя- я воспитатель!</a:t>
            </a:r>
          </a:p>
          <a:p>
            <a:r>
              <a:rPr lang="ru-RU" b="1" i="1" dirty="0" smtClean="0">
                <a:solidFill>
                  <a:srgbClr val="CC0000"/>
                </a:solidFill>
                <a:latin typeface="Bookman Old Style" panose="02050604050505020204" pitchFamily="18" charset="0"/>
              </a:rPr>
              <a:t>Нет лучшей доли на земле.</a:t>
            </a:r>
            <a:endParaRPr lang="ru-RU" b="1" i="1" dirty="0">
              <a:solidFill>
                <a:srgbClr val="CC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67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4260">
        <p14:reveal/>
      </p:transition>
    </mc:Choice>
    <mc:Fallback xmlns="">
      <p:transition spd="slow" advClick="0" advTm="142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532" y="620688"/>
            <a:ext cx="8424936" cy="24482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ru-RU" b="1" i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                  Важную </a:t>
            </a:r>
            <a:r>
              <a:rPr lang="ru-RU" b="1" i="1" dirty="0">
                <a:solidFill>
                  <a:srgbClr val="008000"/>
                </a:solidFill>
                <a:latin typeface="Bookman Old Style" panose="02050604050505020204" pitchFamily="18" charset="0"/>
              </a:rPr>
              <a:t>роль в обретении профессионализма </a:t>
            </a:r>
            <a:r>
              <a:rPr lang="ru-RU" b="1" i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        играют </a:t>
            </a:r>
            <a:r>
              <a:rPr lang="ru-RU" b="1" i="1" dirty="0">
                <a:solidFill>
                  <a:srgbClr val="008000"/>
                </a:solidFill>
                <a:latin typeface="Bookman Old Style" panose="02050604050505020204" pitchFamily="18" charset="0"/>
              </a:rPr>
              <a:t>собственное отношение к профессии, понимание своих личных ограничений, проблемные ситуации, цели и методы профессиональной деятельности и другие условия. Одним из условий роста моего </a:t>
            </a:r>
            <a:r>
              <a:rPr lang="ru-RU" b="1" i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мастерства, </a:t>
            </a:r>
            <a:r>
              <a:rPr lang="ru-RU" b="1" i="1" dirty="0">
                <a:solidFill>
                  <a:srgbClr val="008000"/>
                </a:solidFill>
                <a:latin typeface="Bookman Old Style" panose="02050604050505020204" pitchFamily="18" charset="0"/>
              </a:rPr>
              <a:t>помимо планирования самообразования, является умение анализировать собственную деятельность, прогнозировать и корректировать ее результаты. </a:t>
            </a:r>
          </a:p>
        </p:txBody>
      </p:sp>
      <p:pic>
        <p:nvPicPr>
          <p:cNvPr id="3075" name="Picture 3" descr="C:\Users\Сказка 6\Desktop\IMG_20191202_111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80" y="3356992"/>
            <a:ext cx="2592287" cy="2920399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казка 6\Desktop\IMG-20191202-WA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0" b="22192"/>
          <a:stretch/>
        </p:blipFill>
        <p:spPr bwMode="auto">
          <a:xfrm>
            <a:off x="5076056" y="2924944"/>
            <a:ext cx="3312368" cy="3280439"/>
          </a:xfrm>
          <a:prstGeom prst="rect">
            <a:avLst/>
          </a:prstGeom>
          <a:noFill/>
          <a:ln w="38100"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45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4341">
        <p14:reveal/>
      </p:transition>
    </mc:Choice>
    <mc:Fallback xmlns="">
      <p:transition spd="slow" advClick="0" advTm="243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3511042"/>
            <a:ext cx="4326648" cy="2753868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Для успешной результативной работы я использую </a:t>
            </a:r>
            <a:r>
              <a:rPr lang="ru-RU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интеграцию</a:t>
            </a:r>
            <a:r>
              <a:rPr lang="ru-RU" b="1" i="1" dirty="0">
                <a:solidFill>
                  <a:srgbClr val="FF0000"/>
                </a:solidFill>
              </a:rPr>
              <a:t> содержания образовательных областей, индивидуализацию работы с детьми, социальное партнёрство, вовлечение родителей в деятельность ДОУ.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5"/>
          <a:stretch/>
        </p:blipFill>
        <p:spPr>
          <a:xfrm>
            <a:off x="467544" y="3511042"/>
            <a:ext cx="3899123" cy="2736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6672"/>
            <a:ext cx="5040560" cy="2839253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8731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914">
        <p14:reveal/>
      </p:transition>
    </mc:Choice>
    <mc:Fallback xmlns="">
      <p:transition spd="slow" advClick="0" advTm="129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85618"/>
            <a:ext cx="4572000" cy="4507473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Каждый воспитатель </a:t>
            </a: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уникален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и неповторим. </a:t>
            </a: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За </a:t>
            </a: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день должна перевоплотиться я… </a:t>
            </a:r>
            <a:b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Кто же я? </a:t>
            </a:r>
            <a:b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Я – современный воспитатель. </a:t>
            </a:r>
            <a:b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Художник и чтец. </a:t>
            </a:r>
            <a:b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Могу я петь и танцевать, </a:t>
            </a:r>
            <a:b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Героев разных изображать. </a:t>
            </a:r>
            <a:b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Могу я шить и вышивать. </a:t>
            </a:r>
            <a:b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Могу помочь ребёнку </a:t>
            </a:r>
            <a:b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Мир окружающий </a:t>
            </a:r>
            <a:r>
              <a:rPr lang="ru-RU" b="1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познать.</a:t>
            </a:r>
            <a:endParaRPr lang="ru-RU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484784"/>
            <a:ext cx="2648893" cy="470914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9305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3408">
        <p14:reveal/>
      </p:transition>
    </mc:Choice>
    <mc:Fallback xmlns="">
      <p:transition spd="slow" advClick="0" advTm="134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535</Words>
  <Application>Microsoft Office PowerPoint</Application>
  <PresentationFormat>Экран (4:3)</PresentationFormat>
  <Paragraphs>41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Сказка 6</cp:lastModifiedBy>
  <cp:revision>121</cp:revision>
  <dcterms:created xsi:type="dcterms:W3CDTF">2013-01-06T18:32:13Z</dcterms:created>
  <dcterms:modified xsi:type="dcterms:W3CDTF">2019-12-03T11:35:00Z</dcterms:modified>
</cp:coreProperties>
</file>